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sldIdLst>
    <p:sldId id="403" r:id="rId3"/>
    <p:sldId id="451" r:id="rId4"/>
    <p:sldId id="416" r:id="rId5"/>
    <p:sldId id="40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7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97617"/>
  </p:normalViewPr>
  <p:slideViewPr>
    <p:cSldViewPr snapToGrid="0">
      <p:cViewPr varScale="1">
        <p:scale>
          <a:sx n="213" d="100"/>
          <a:sy n="213" d="100"/>
        </p:scale>
        <p:origin x="17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joshbourne/Desktop/FAIRWINDS/Kalorama/ALL%20TIME%20ARIN%20Transfers%20for%20PPT%20GRAP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joshbourne/Desktop/FAIRWINDS/Kalorama/ALL%20TIME%20ARIN%20Transfers%20for%20PPT%20GRAP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joshbourne/Desktop/FAIRWINDS/Kalorama/ALL%20TIME%20ARIN%20Transfers%20for%20PPT%20GRAP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joshbourne/Desktop/FAIRWINDS/Kalorama/ALL%20TIME%20ARIN%20Transfers%20for%20PPT%20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stacked"/>
        <c:varyColors val="0"/>
        <c:ser>
          <c:idx val="1"/>
          <c:order val="0"/>
          <c:tx>
            <c:strRef>
              <c:f>Sheet2!$B$218</c:f>
              <c:strCache>
                <c:ptCount val="1"/>
                <c:pt idx="0">
                  <c:v>Avg Price</c:v>
                </c:pt>
              </c:strCache>
            </c:strRef>
          </c:tx>
          <c:spPr>
            <a:solidFill>
              <a:srgbClr val="006800"/>
            </a:solidFill>
          </c:spPr>
          <c:cat>
            <c:numRef>
              <c:f>Sheet2!$A$219:$A$232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Sheet2!$B$219:$B$232</c:f>
              <c:numCache>
                <c:formatCode>_("$"* #,##0.00_);_("$"* \(#,##0.00\);_("$"* "-"??_);_(@_)</c:formatCode>
                <c:ptCount val="1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9</c:v>
                </c:pt>
                <c:pt idx="6">
                  <c:v>12.5</c:v>
                </c:pt>
                <c:pt idx="7">
                  <c:v>17.5</c:v>
                </c:pt>
                <c:pt idx="8">
                  <c:v>22.5</c:v>
                </c:pt>
                <c:pt idx="9">
                  <c:v>22.5</c:v>
                </c:pt>
                <c:pt idx="10">
                  <c:v>27.5</c:v>
                </c:pt>
                <c:pt idx="11">
                  <c:v>52.5</c:v>
                </c:pt>
                <c:pt idx="12">
                  <c:v>48.5</c:v>
                </c:pt>
                <c:pt idx="1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2-7841-AC6E-D9D282E6D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51849912"/>
        <c:axId val="-2086595128"/>
      </c:areaChart>
      <c:catAx>
        <c:axId val="1751849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86595128"/>
        <c:crosses val="autoZero"/>
        <c:auto val="1"/>
        <c:lblAlgn val="ctr"/>
        <c:lblOffset val="100"/>
        <c:noMultiLvlLbl val="0"/>
      </c:catAx>
      <c:valAx>
        <c:axId val="-2086595128"/>
        <c:scaling>
          <c:orientation val="minMax"/>
        </c:scaling>
        <c:delete val="0"/>
        <c:axPos val="l"/>
        <c:majorGridlines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17518499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163572779659528"/>
          <c:y val="0.4791873133315232"/>
          <c:w val="8.0792570272291378E-2"/>
          <c:h val="7.7722474884604945E-2"/>
        </c:manualLayout>
      </c:layout>
      <c:overlay val="0"/>
      <c:txPr>
        <a:bodyPr/>
        <a:lstStyle/>
        <a:p>
          <a:pPr>
            <a:defRPr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Total Transferred</c:v>
                </c:pt>
              </c:strCache>
            </c:strRef>
          </c:tx>
          <c:spPr>
            <a:solidFill>
              <a:srgbClr val="006800"/>
            </a:solidFill>
          </c:spPr>
          <c:cat>
            <c:strRef>
              <c:f>Sheet2!$A$2:$A$57</c:f>
              <c:strCache>
                <c:ptCount val="56"/>
                <c:pt idx="0">
                  <c:v>Q4 2009</c:v>
                </c:pt>
                <c:pt idx="1">
                  <c:v>Q2 2010</c:v>
                </c:pt>
                <c:pt idx="2">
                  <c:v>Q1 2011</c:v>
                </c:pt>
                <c:pt idx="3">
                  <c:v>Q2 2011</c:v>
                </c:pt>
                <c:pt idx="4">
                  <c:v>Q3 2011</c:v>
                </c:pt>
                <c:pt idx="5">
                  <c:v>Q4 2011</c:v>
                </c:pt>
                <c:pt idx="6">
                  <c:v>Q1 2012</c:v>
                </c:pt>
                <c:pt idx="7">
                  <c:v>Q2 2012</c:v>
                </c:pt>
                <c:pt idx="8">
                  <c:v>Q3 2012</c:v>
                </c:pt>
                <c:pt idx="9">
                  <c:v>Q4 2012</c:v>
                </c:pt>
                <c:pt idx="10">
                  <c:v>Q1 2013</c:v>
                </c:pt>
                <c:pt idx="11">
                  <c:v>Q2 2013</c:v>
                </c:pt>
                <c:pt idx="12">
                  <c:v>Q3 2013</c:v>
                </c:pt>
                <c:pt idx="13">
                  <c:v>Q4 2013</c:v>
                </c:pt>
                <c:pt idx="14">
                  <c:v>Q1 2014</c:v>
                </c:pt>
                <c:pt idx="15">
                  <c:v>Q2 2014</c:v>
                </c:pt>
                <c:pt idx="16">
                  <c:v>Q3 2014</c:v>
                </c:pt>
                <c:pt idx="17">
                  <c:v>Q4 2014</c:v>
                </c:pt>
                <c:pt idx="18">
                  <c:v>Q1 2015</c:v>
                </c:pt>
                <c:pt idx="19">
                  <c:v>Q2 2015</c:v>
                </c:pt>
                <c:pt idx="20">
                  <c:v>Q3 2015</c:v>
                </c:pt>
                <c:pt idx="21">
                  <c:v>Q4 2015</c:v>
                </c:pt>
                <c:pt idx="22">
                  <c:v>Q1 2016</c:v>
                </c:pt>
                <c:pt idx="23">
                  <c:v>Q2 2016</c:v>
                </c:pt>
                <c:pt idx="24">
                  <c:v>Q3 2016</c:v>
                </c:pt>
                <c:pt idx="25">
                  <c:v>Q4 2016</c:v>
                </c:pt>
                <c:pt idx="26">
                  <c:v>Q1 2017</c:v>
                </c:pt>
                <c:pt idx="27">
                  <c:v>Q2 2017</c:v>
                </c:pt>
                <c:pt idx="28">
                  <c:v>Q3 2017</c:v>
                </c:pt>
                <c:pt idx="29">
                  <c:v>Q4 2017</c:v>
                </c:pt>
                <c:pt idx="30">
                  <c:v>Q1 2018</c:v>
                </c:pt>
                <c:pt idx="31">
                  <c:v>Q2 2018</c:v>
                </c:pt>
                <c:pt idx="32">
                  <c:v>Q3 2018</c:v>
                </c:pt>
                <c:pt idx="33">
                  <c:v>Q4 2018</c:v>
                </c:pt>
                <c:pt idx="34">
                  <c:v>Q1 2019</c:v>
                </c:pt>
                <c:pt idx="35">
                  <c:v>Q2 2019</c:v>
                </c:pt>
                <c:pt idx="36">
                  <c:v>Q3 2019</c:v>
                </c:pt>
                <c:pt idx="37">
                  <c:v>Q4 2019</c:v>
                </c:pt>
                <c:pt idx="38">
                  <c:v>Q1 2020</c:v>
                </c:pt>
                <c:pt idx="39">
                  <c:v>Q2 2020</c:v>
                </c:pt>
                <c:pt idx="40">
                  <c:v>Q3 2020</c:v>
                </c:pt>
                <c:pt idx="41">
                  <c:v>Q4 2020</c:v>
                </c:pt>
                <c:pt idx="42">
                  <c:v>Q1 2021</c:v>
                </c:pt>
                <c:pt idx="43">
                  <c:v>Q2 2021</c:v>
                </c:pt>
                <c:pt idx="44">
                  <c:v>Q3 2021</c:v>
                </c:pt>
                <c:pt idx="45">
                  <c:v>Q4 2021</c:v>
                </c:pt>
                <c:pt idx="46">
                  <c:v>Q1 2022</c:v>
                </c:pt>
                <c:pt idx="47">
                  <c:v>Q2 2022</c:v>
                </c:pt>
                <c:pt idx="48">
                  <c:v>Q3 2022</c:v>
                </c:pt>
                <c:pt idx="49">
                  <c:v>Q4 2022</c:v>
                </c:pt>
                <c:pt idx="50">
                  <c:v>Q1 2023</c:v>
                </c:pt>
                <c:pt idx="51">
                  <c:v>Q2 2023</c:v>
                </c:pt>
                <c:pt idx="52">
                  <c:v>Q3 2023</c:v>
                </c:pt>
                <c:pt idx="53">
                  <c:v>Q4 2023</c:v>
                </c:pt>
                <c:pt idx="54">
                  <c:v>Q1 2024</c:v>
                </c:pt>
                <c:pt idx="55">
                  <c:v>Q2 2024</c:v>
                </c:pt>
              </c:strCache>
            </c:strRef>
          </c:cat>
          <c:val>
            <c:numRef>
              <c:f>Sheet2!$B$2:$B$57</c:f>
              <c:numCache>
                <c:formatCode>_(* #,##0_);_(* \(#,##0\);_(* "-"??_);_(@_)</c:formatCode>
                <c:ptCount val="56"/>
                <c:pt idx="0">
                  <c:v>17408</c:v>
                </c:pt>
                <c:pt idx="1">
                  <c:v>8192</c:v>
                </c:pt>
                <c:pt idx="2">
                  <c:v>66560</c:v>
                </c:pt>
                <c:pt idx="3">
                  <c:v>412416</c:v>
                </c:pt>
                <c:pt idx="4">
                  <c:v>333568</c:v>
                </c:pt>
                <c:pt idx="5">
                  <c:v>1119232</c:v>
                </c:pt>
                <c:pt idx="6">
                  <c:v>1923072</c:v>
                </c:pt>
                <c:pt idx="7">
                  <c:v>1249536</c:v>
                </c:pt>
                <c:pt idx="8">
                  <c:v>624640</c:v>
                </c:pt>
                <c:pt idx="9">
                  <c:v>1070336</c:v>
                </c:pt>
                <c:pt idx="10">
                  <c:v>1031424</c:v>
                </c:pt>
                <c:pt idx="11">
                  <c:v>1493504</c:v>
                </c:pt>
                <c:pt idx="12">
                  <c:v>1536</c:v>
                </c:pt>
                <c:pt idx="13">
                  <c:v>3144704</c:v>
                </c:pt>
                <c:pt idx="14">
                  <c:v>162816</c:v>
                </c:pt>
                <c:pt idx="15">
                  <c:v>2286080</c:v>
                </c:pt>
                <c:pt idx="16">
                  <c:v>531200</c:v>
                </c:pt>
                <c:pt idx="17">
                  <c:v>2866688</c:v>
                </c:pt>
                <c:pt idx="18">
                  <c:v>11874816</c:v>
                </c:pt>
                <c:pt idx="19">
                  <c:v>3809536</c:v>
                </c:pt>
                <c:pt idx="20">
                  <c:v>10774272</c:v>
                </c:pt>
                <c:pt idx="21">
                  <c:v>13600768</c:v>
                </c:pt>
                <c:pt idx="22">
                  <c:v>3240192</c:v>
                </c:pt>
                <c:pt idx="23">
                  <c:v>3552000</c:v>
                </c:pt>
                <c:pt idx="24">
                  <c:v>13679104</c:v>
                </c:pt>
                <c:pt idx="25">
                  <c:v>1373696</c:v>
                </c:pt>
                <c:pt idx="26">
                  <c:v>4518656</c:v>
                </c:pt>
                <c:pt idx="27">
                  <c:v>7402496</c:v>
                </c:pt>
                <c:pt idx="28">
                  <c:v>5400320</c:v>
                </c:pt>
                <c:pt idx="29">
                  <c:v>22720512</c:v>
                </c:pt>
                <c:pt idx="30">
                  <c:v>8138496</c:v>
                </c:pt>
                <c:pt idx="31">
                  <c:v>16344832</c:v>
                </c:pt>
                <c:pt idx="32">
                  <c:v>18336256</c:v>
                </c:pt>
                <c:pt idx="33">
                  <c:v>1990912</c:v>
                </c:pt>
                <c:pt idx="34">
                  <c:v>2191616</c:v>
                </c:pt>
                <c:pt idx="35">
                  <c:v>9888000</c:v>
                </c:pt>
                <c:pt idx="36">
                  <c:v>7768640</c:v>
                </c:pt>
                <c:pt idx="37">
                  <c:v>12374016</c:v>
                </c:pt>
                <c:pt idx="38">
                  <c:v>5147648</c:v>
                </c:pt>
                <c:pt idx="39">
                  <c:v>4437248</c:v>
                </c:pt>
                <c:pt idx="40">
                  <c:v>6096384</c:v>
                </c:pt>
                <c:pt idx="41">
                  <c:v>5054720</c:v>
                </c:pt>
                <c:pt idx="42">
                  <c:v>11712768</c:v>
                </c:pt>
                <c:pt idx="43">
                  <c:v>3531520</c:v>
                </c:pt>
                <c:pt idx="44">
                  <c:v>2948096</c:v>
                </c:pt>
                <c:pt idx="45">
                  <c:v>4049152</c:v>
                </c:pt>
                <c:pt idx="46">
                  <c:v>3124736</c:v>
                </c:pt>
                <c:pt idx="47">
                  <c:v>12995584</c:v>
                </c:pt>
                <c:pt idx="48">
                  <c:v>13994496</c:v>
                </c:pt>
                <c:pt idx="49">
                  <c:v>10266880</c:v>
                </c:pt>
                <c:pt idx="50">
                  <c:v>5261824</c:v>
                </c:pt>
                <c:pt idx="51">
                  <c:v>8195840</c:v>
                </c:pt>
                <c:pt idx="52">
                  <c:v>10011904</c:v>
                </c:pt>
                <c:pt idx="53">
                  <c:v>7948032</c:v>
                </c:pt>
                <c:pt idx="54">
                  <c:v>10199040</c:v>
                </c:pt>
                <c:pt idx="55">
                  <c:v>4152320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9A-114A-833C-70163DC33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51849912"/>
        <c:axId val="-2086595128"/>
      </c:areaChart>
      <c:catAx>
        <c:axId val="1751849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86595128"/>
        <c:crosses val="autoZero"/>
        <c:auto val="1"/>
        <c:lblAlgn val="ctr"/>
        <c:lblOffset val="100"/>
        <c:noMultiLvlLbl val="0"/>
      </c:catAx>
      <c:valAx>
        <c:axId val="-2086595128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7518499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6850762951209048"/>
          <c:y val="0.48091352674875371"/>
          <c:w val="8.8399848307934875E-2"/>
          <c:h val="8.29154996565026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Sheet2!$B$59</c:f>
              <c:strCache>
                <c:ptCount val="1"/>
                <c:pt idx="0">
                  <c:v>Total Transferred</c:v>
                </c:pt>
              </c:strCache>
            </c:strRef>
          </c:tx>
          <c:spPr>
            <a:solidFill>
              <a:srgbClr val="006800"/>
            </a:solidFill>
          </c:spPr>
          <c:cat>
            <c:strRef>
              <c:f>Sheet2!$A$60:$A$97</c:f>
              <c:strCache>
                <c:ptCount val="38"/>
                <c:pt idx="0">
                  <c:v>Q1 2015</c:v>
                </c:pt>
                <c:pt idx="1">
                  <c:v>Q2 2015</c:v>
                </c:pt>
                <c:pt idx="2">
                  <c:v>Q3 2015</c:v>
                </c:pt>
                <c:pt idx="3">
                  <c:v>Q4 2015</c:v>
                </c:pt>
                <c:pt idx="4">
                  <c:v>Q1 2016</c:v>
                </c:pt>
                <c:pt idx="5">
                  <c:v>Q2 2016</c:v>
                </c:pt>
                <c:pt idx="6">
                  <c:v>Q3 2016</c:v>
                </c:pt>
                <c:pt idx="7">
                  <c:v>Q4 2016</c:v>
                </c:pt>
                <c:pt idx="8">
                  <c:v>Q1 2017</c:v>
                </c:pt>
                <c:pt idx="9">
                  <c:v>Q2 2017</c:v>
                </c:pt>
                <c:pt idx="10">
                  <c:v>Q3 2017</c:v>
                </c:pt>
                <c:pt idx="11">
                  <c:v>Q4 2017</c:v>
                </c:pt>
                <c:pt idx="12">
                  <c:v>Q1 2018</c:v>
                </c:pt>
                <c:pt idx="13">
                  <c:v>Q2 2018</c:v>
                </c:pt>
                <c:pt idx="14">
                  <c:v>Q3 2018</c:v>
                </c:pt>
                <c:pt idx="15">
                  <c:v>Q4 2018</c:v>
                </c:pt>
                <c:pt idx="16">
                  <c:v>Q1 2019</c:v>
                </c:pt>
                <c:pt idx="17">
                  <c:v>Q2 2019</c:v>
                </c:pt>
                <c:pt idx="18">
                  <c:v>Q3 2019</c:v>
                </c:pt>
                <c:pt idx="19">
                  <c:v>Q4 2019</c:v>
                </c:pt>
                <c:pt idx="20">
                  <c:v>Q1 2020</c:v>
                </c:pt>
                <c:pt idx="21">
                  <c:v>Q2 2020</c:v>
                </c:pt>
                <c:pt idx="22">
                  <c:v>Q3 2020</c:v>
                </c:pt>
                <c:pt idx="23">
                  <c:v>Q4 2020</c:v>
                </c:pt>
                <c:pt idx="24">
                  <c:v>Q1 2021</c:v>
                </c:pt>
                <c:pt idx="25">
                  <c:v>Q2 2021</c:v>
                </c:pt>
                <c:pt idx="26">
                  <c:v>Q3 2021</c:v>
                </c:pt>
                <c:pt idx="27">
                  <c:v>Q4 2021</c:v>
                </c:pt>
                <c:pt idx="28">
                  <c:v>Q1 2022</c:v>
                </c:pt>
                <c:pt idx="29">
                  <c:v>Q2 2022</c:v>
                </c:pt>
                <c:pt idx="30">
                  <c:v>Q3 2022</c:v>
                </c:pt>
                <c:pt idx="31">
                  <c:v>Q4 2022</c:v>
                </c:pt>
                <c:pt idx="32">
                  <c:v>Q1 2023</c:v>
                </c:pt>
                <c:pt idx="33">
                  <c:v>Q2 2023</c:v>
                </c:pt>
                <c:pt idx="34">
                  <c:v>Q3 2023</c:v>
                </c:pt>
                <c:pt idx="35">
                  <c:v>Q4 2023</c:v>
                </c:pt>
                <c:pt idx="36">
                  <c:v>Q1 2024</c:v>
                </c:pt>
                <c:pt idx="37">
                  <c:v>Q2 2024</c:v>
                </c:pt>
              </c:strCache>
            </c:strRef>
          </c:cat>
          <c:val>
            <c:numRef>
              <c:f>Sheet2!$B$60:$B$97</c:f>
              <c:numCache>
                <c:formatCode>_(* #,##0_);_(* \(#,##0\);_(* "-"??_);_(@_)</c:formatCode>
                <c:ptCount val="38"/>
                <c:pt idx="0">
                  <c:v>11874816</c:v>
                </c:pt>
                <c:pt idx="1">
                  <c:v>3809536</c:v>
                </c:pt>
                <c:pt idx="2">
                  <c:v>10774272</c:v>
                </c:pt>
                <c:pt idx="3">
                  <c:v>13600768</c:v>
                </c:pt>
                <c:pt idx="4">
                  <c:v>3240192</c:v>
                </c:pt>
                <c:pt idx="5">
                  <c:v>3552000</c:v>
                </c:pt>
                <c:pt idx="6">
                  <c:v>13679104</c:v>
                </c:pt>
                <c:pt idx="7">
                  <c:v>1373696</c:v>
                </c:pt>
                <c:pt idx="8">
                  <c:v>4518656</c:v>
                </c:pt>
                <c:pt idx="9">
                  <c:v>7402496</c:v>
                </c:pt>
                <c:pt idx="10">
                  <c:v>5400320</c:v>
                </c:pt>
                <c:pt idx="11">
                  <c:v>22720512</c:v>
                </c:pt>
                <c:pt idx="12">
                  <c:v>8138496</c:v>
                </c:pt>
                <c:pt idx="13">
                  <c:v>16344832</c:v>
                </c:pt>
                <c:pt idx="14">
                  <c:v>18336256</c:v>
                </c:pt>
                <c:pt idx="15">
                  <c:v>1990912</c:v>
                </c:pt>
                <c:pt idx="16">
                  <c:v>2191616</c:v>
                </c:pt>
                <c:pt idx="17">
                  <c:v>9888000</c:v>
                </c:pt>
                <c:pt idx="18">
                  <c:v>7768640</c:v>
                </c:pt>
                <c:pt idx="19">
                  <c:v>12374016</c:v>
                </c:pt>
                <c:pt idx="20">
                  <c:v>5147648</c:v>
                </c:pt>
                <c:pt idx="21">
                  <c:v>4437248</c:v>
                </c:pt>
                <c:pt idx="22">
                  <c:v>6096384</c:v>
                </c:pt>
                <c:pt idx="23">
                  <c:v>5054720</c:v>
                </c:pt>
                <c:pt idx="24">
                  <c:v>11712768</c:v>
                </c:pt>
                <c:pt idx="25">
                  <c:v>3531520</c:v>
                </c:pt>
                <c:pt idx="26">
                  <c:v>2948096</c:v>
                </c:pt>
                <c:pt idx="27">
                  <c:v>4049152</c:v>
                </c:pt>
                <c:pt idx="28">
                  <c:v>3124736</c:v>
                </c:pt>
                <c:pt idx="29">
                  <c:v>12995584</c:v>
                </c:pt>
                <c:pt idx="30">
                  <c:v>13994496</c:v>
                </c:pt>
                <c:pt idx="31">
                  <c:v>10266880</c:v>
                </c:pt>
                <c:pt idx="32">
                  <c:v>5261824</c:v>
                </c:pt>
                <c:pt idx="33">
                  <c:v>8195840</c:v>
                </c:pt>
                <c:pt idx="34">
                  <c:v>10011904</c:v>
                </c:pt>
                <c:pt idx="35">
                  <c:v>7948032</c:v>
                </c:pt>
                <c:pt idx="36">
                  <c:v>10199040</c:v>
                </c:pt>
                <c:pt idx="37">
                  <c:v>4152320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6-2743-820B-D4A48D66B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51849912"/>
        <c:axId val="-2086595128"/>
      </c:areaChart>
      <c:catAx>
        <c:axId val="1751849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86595128"/>
        <c:crosses val="autoZero"/>
        <c:auto val="1"/>
        <c:lblAlgn val="ctr"/>
        <c:lblOffset val="100"/>
        <c:noMultiLvlLbl val="0"/>
      </c:catAx>
      <c:valAx>
        <c:axId val="-2086595128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7518499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4414577361930188"/>
          <c:y val="0.47703216013660943"/>
          <c:w val="0.10982912177818777"/>
          <c:h val="7.726079119628119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Sheet2!$B$140</c:f>
              <c:strCache>
                <c:ptCount val="1"/>
                <c:pt idx="0">
                  <c:v>Total Transferred</c:v>
                </c:pt>
              </c:strCache>
            </c:strRef>
          </c:tx>
          <c:spPr>
            <a:solidFill>
              <a:srgbClr val="006800"/>
            </a:solidFill>
          </c:spPr>
          <c:cat>
            <c:strRef>
              <c:f>Sheet2!$A$141:$A$158</c:f>
              <c:strCache>
                <c:ptCount val="18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  <c:pt idx="4">
                  <c:v>Q1 2021</c:v>
                </c:pt>
                <c:pt idx="5">
                  <c:v>Q2 2021</c:v>
                </c:pt>
                <c:pt idx="6">
                  <c:v>Q3 2021</c:v>
                </c:pt>
                <c:pt idx="7">
                  <c:v>Q4 2021</c:v>
                </c:pt>
                <c:pt idx="8">
                  <c:v>Q1 2022</c:v>
                </c:pt>
                <c:pt idx="9">
                  <c:v>Q2 2022</c:v>
                </c:pt>
                <c:pt idx="10">
                  <c:v>Q3 2022</c:v>
                </c:pt>
                <c:pt idx="11">
                  <c:v>Q4 2022</c:v>
                </c:pt>
                <c:pt idx="12">
                  <c:v>Q1 2023</c:v>
                </c:pt>
                <c:pt idx="13">
                  <c:v>Q2 2023</c:v>
                </c:pt>
                <c:pt idx="14">
                  <c:v>Q3 2023</c:v>
                </c:pt>
                <c:pt idx="15">
                  <c:v>Q4 2023</c:v>
                </c:pt>
                <c:pt idx="16">
                  <c:v>Q1 2024</c:v>
                </c:pt>
                <c:pt idx="17">
                  <c:v>Q2 2024</c:v>
                </c:pt>
              </c:strCache>
            </c:strRef>
          </c:cat>
          <c:val>
            <c:numRef>
              <c:f>Sheet2!$B$141:$B$158</c:f>
              <c:numCache>
                <c:formatCode>_(* #,##0_);_(* \(#,##0\);_(* "-"??_);_(@_)</c:formatCode>
                <c:ptCount val="18"/>
                <c:pt idx="0">
                  <c:v>5147648</c:v>
                </c:pt>
                <c:pt idx="1">
                  <c:v>4437248</c:v>
                </c:pt>
                <c:pt idx="2">
                  <c:v>6096384</c:v>
                </c:pt>
                <c:pt idx="3">
                  <c:v>5054720</c:v>
                </c:pt>
                <c:pt idx="4">
                  <c:v>11712768</c:v>
                </c:pt>
                <c:pt idx="5">
                  <c:v>3531520</c:v>
                </c:pt>
                <c:pt idx="6">
                  <c:v>2948096</c:v>
                </c:pt>
                <c:pt idx="7">
                  <c:v>4049152</c:v>
                </c:pt>
                <c:pt idx="8">
                  <c:v>3124736</c:v>
                </c:pt>
                <c:pt idx="9">
                  <c:v>12995584</c:v>
                </c:pt>
                <c:pt idx="10">
                  <c:v>13994496</c:v>
                </c:pt>
                <c:pt idx="11">
                  <c:v>10266880</c:v>
                </c:pt>
                <c:pt idx="12">
                  <c:v>5261824</c:v>
                </c:pt>
                <c:pt idx="13">
                  <c:v>8195840</c:v>
                </c:pt>
                <c:pt idx="14">
                  <c:v>10011904</c:v>
                </c:pt>
                <c:pt idx="15">
                  <c:v>7948032</c:v>
                </c:pt>
                <c:pt idx="16">
                  <c:v>10199040</c:v>
                </c:pt>
                <c:pt idx="17">
                  <c:v>4152320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2F-2C43-AF7C-05D1B0891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51849912"/>
        <c:axId val="-2086595128"/>
      </c:areaChart>
      <c:catAx>
        <c:axId val="1751849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86595128"/>
        <c:crosses val="autoZero"/>
        <c:auto val="1"/>
        <c:lblAlgn val="ctr"/>
        <c:lblOffset val="100"/>
        <c:noMultiLvlLbl val="0"/>
      </c:catAx>
      <c:valAx>
        <c:axId val="-2086595128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7518499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4135637334036173"/>
          <c:y val="0.47703216013660943"/>
          <c:w val="9.5882120383487632E-2"/>
          <c:h val="8.44897068589317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B8D0D110-A3F3-6D42-9D71-E9E5A35D9014}" type="datetimeFigureOut">
              <a:rPr lang="en-US" smtClean="0"/>
              <a:pPr/>
              <a:t>7/3/24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DF6767FC-DBE2-284B-87E4-5C1FF297BC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1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F4B27-BA5B-48E1-A9C8-DED1ACBD2F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23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F4B27-BA5B-48E1-A9C8-DED1ACBD2F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E2C9F-A7ED-37FB-1EA8-145648D3C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D487C-62C8-6C79-93B9-391D0D80F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8402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FC44E8-8A19-A4E7-EE81-9B0F3686D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00263" y="419100"/>
            <a:ext cx="6582137" cy="55245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5B5EC-5F68-1D27-29CB-00F87B1CF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9" y="1737360"/>
            <a:ext cx="4389120" cy="42062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5B7313F-438A-9AB8-50C5-BFD3EF179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DFA3A29-97B2-227B-2F24-C65C9DCB3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419100"/>
            <a:ext cx="4960619" cy="1071062"/>
          </a:xfrm>
        </p:spPr>
        <p:txBody>
          <a:bodyPr wrap="square" anchor="t" anchorCtr="0">
            <a:sp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13F122-2CC7-102A-8F73-BB9BE406E2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5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078A-8EC9-8FB5-A873-FF05F7246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0C832-1476-DD4E-DF92-9B64B80A9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9D42A0-0931-AB34-8E54-17515EF72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083C7F-6325-DB1F-83BC-7CDA41F1E0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4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04DF1-FE5B-B2BE-F23B-178F05D38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0795A-8D78-88B0-7F87-E4BF050C2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E89871-531E-1F32-B90F-3380246BF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40B44-3D85-E292-B1EB-4C77C2521A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39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E2C9F-A7ED-37FB-1EA8-145648D3C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D487C-62C8-6C79-93B9-391D0D80F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7600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02A06-1511-AF49-8640-52E68E0D0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365813"/>
            <a:ext cx="11010900" cy="4577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0653D-AB66-F88F-B3A7-F329A5A2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5DA9B07-E3E4-7D15-CEBC-4F826BBB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4"/>
            <a:ext cx="110109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1178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02A06-1511-AF49-8640-52E68E0D0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365813"/>
            <a:ext cx="11010900" cy="45777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0653D-AB66-F88F-B3A7-F329A5A2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5DA9B07-E3E4-7D15-CEBC-4F826BBB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4"/>
            <a:ext cx="110109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270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B6FCC-B060-8772-8B24-14B328E24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1563688"/>
            <a:ext cx="110109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FF354-F100-4F6D-BB26-7FB3E96B0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4443413"/>
            <a:ext cx="110109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BF990-BE0D-5401-0AE2-1C21BD13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86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D47B4-5A02-60F2-AFC8-D19E4D4F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5"/>
            <a:ext cx="110109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2C846-0D7B-2D90-FB3D-AC7659608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1825624"/>
            <a:ext cx="5181600" cy="4117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82EDF-1BDF-686E-753E-65DBB6D00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1825624"/>
            <a:ext cx="5181600" cy="4117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7A6FCE-6621-D4EC-28F8-A47CA0918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23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34A17-46ED-808E-96CE-6A4F87A0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5"/>
            <a:ext cx="110109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819DC-2DA6-BABE-8CB1-BAC422D1D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61DB02-A937-963D-A290-A9DC4BD4F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" y="2505075"/>
            <a:ext cx="5157787" cy="3438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04BBB8-9172-7880-118F-DB09E34C2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99212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E70F4-2719-F1A1-77AC-9E0DA13F8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99212" y="2505075"/>
            <a:ext cx="5183188" cy="3438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131814-5614-ACAC-C278-DC443A8CA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8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94576-5F98-06B4-8E70-9349FCF1E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5"/>
            <a:ext cx="110109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36105-28A9-CE9B-5473-35203001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7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5FC40-32A6-DE30-6DDD-E7D48FBF3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02A06-1511-AF49-8640-52E68E0D0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22D938C-AB81-0A0F-2756-E3767C4A2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01F6A-F4AC-5769-9862-639202ABA1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94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03341-9930-9EB5-E448-FE73C6AD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33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2FA1-E4CB-A4F1-5716-AA498FDDA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457200"/>
            <a:ext cx="420052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1486F-DA6D-BF04-A003-8047B8832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399212" cy="49561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F3BF5-F17B-661C-DEAF-5C68C3660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057400"/>
            <a:ext cx="4200525" cy="388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B719C-F9C9-F80D-27A5-EA028729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86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AB5FE-9F59-0B38-5D6E-B35066A4D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457200"/>
            <a:ext cx="420052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FC44E8-8A19-A4E7-EE81-9B0F3686D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399212" cy="4956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5B5EC-5F68-1D27-29CB-00F87B1CF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057400"/>
            <a:ext cx="4200525" cy="388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08BE9-602D-E2B2-1327-C8F78679F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047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078A-8EC9-8FB5-A873-FF05F7246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5"/>
            <a:ext cx="110109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0C832-1476-DD4E-DF92-9B64B80A9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500" y="1825625"/>
            <a:ext cx="11010900" cy="4117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77E3C-8138-85D2-3528-EA9DED44C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8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04DF1-FE5B-B2BE-F23B-178F05D38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0795A-8D78-88B0-7F87-E4BF050C2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28EA7-F732-6ABA-A071-CB7645431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/>
          <a:lstStyle/>
          <a:p>
            <a:fld id="{F46A6D8E-ABDA-694F-A028-E827E7EE0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9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B6FCC-B060-8772-8B24-14B328E24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1563688"/>
            <a:ext cx="110109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FF354-F100-4F6D-BB26-7FB3E96B0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4443413"/>
            <a:ext cx="110109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3B5A0-9FAE-6CDB-2E0E-11A613033F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A14722-48B6-FCE6-5751-BA422CAB27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6A6D8E-ABDA-694F-A028-E827E7EE0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1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D47B4-5A02-60F2-AFC8-D19E4D4F5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2C846-0D7B-2D90-FB3D-AC7659608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1285875"/>
            <a:ext cx="5212080" cy="4657725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82EDF-1BDF-686E-753E-65DBB6D00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6688" y="1285875"/>
            <a:ext cx="5212080" cy="4657725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CB29A2-7EB6-9DA2-F127-3D4C860EFE9D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285875"/>
            <a:ext cx="0" cy="457091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8E573EE-C4D1-A6AB-69B1-2B9AB75FA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EC499-23D2-6736-F449-0CD7D69A62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9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819DC-2DA6-BABE-8CB1-BAC422D1D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1285875"/>
            <a:ext cx="52120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61DB02-A937-963D-A290-A9DC4BD4F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499" y="2181225"/>
            <a:ext cx="5212080" cy="37623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04BBB8-9172-7880-118F-DB09E34C2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9838" y="1285875"/>
            <a:ext cx="52120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E70F4-2719-F1A1-77AC-9E0DA13F8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9838" y="2181225"/>
            <a:ext cx="5212080" cy="37623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028E2B5-AC08-22DD-131A-D3E469398B8C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285875"/>
            <a:ext cx="0" cy="457091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4D72189-5850-1A94-C264-8CCB992AA6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68F5BE01-FB08-7BC6-C0E8-42BA7FBA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3996"/>
            <a:ext cx="6382838" cy="627864"/>
          </a:xfrm>
          <a:prstGeom prst="rect">
            <a:avLst/>
          </a:prstGeom>
          <a:solidFill>
            <a:schemeClr val="accent1"/>
          </a:solidFill>
        </p:spPr>
        <p:txBody>
          <a:bodyPr vert="horz" wrap="none" lIns="640080" tIns="91440" rIns="91440" bIns="91440" rtlCol="0" anchor="ctr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DC4061-27B6-2274-E100-E33326E0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8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94576-5F98-06B4-8E70-9349FCF1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7DA47-C4B3-159C-1E05-E8060B315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A7CC03-3BCC-7BE5-F61C-685F3B783D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5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2935F7-C22E-20A9-F922-68DB885F9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72A546-5DE9-CA36-DC66-CE0543C8F4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2FA1-E4CB-A4F1-5716-AA498FDDA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419100"/>
            <a:ext cx="4960619" cy="1071062"/>
          </a:xfrm>
        </p:spPr>
        <p:txBody>
          <a:bodyPr wrap="square" anchor="t" anchorCtr="0">
            <a:sp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1486F-DA6D-BF04-A003-8047B8832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263" y="419100"/>
            <a:ext cx="6582137" cy="55245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F3BF5-F17B-661C-DEAF-5C68C3660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9" y="1737359"/>
            <a:ext cx="4389120" cy="42062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C34A712-788F-E61A-D2E8-A5CD27B79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0AEFE-8F8C-F4F8-DAD2-CDF7333122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9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Capti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1486F-DA6D-BF04-A003-8047B8832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0649"/>
            <a:ext cx="5486400" cy="455295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C481220-ACD2-912A-EABA-801B0270FC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1500" y="1390649"/>
            <a:ext cx="5524500" cy="461665"/>
          </a:xfrm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0E2EC00-C57C-A9CB-0217-C804290BC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A560460-149F-3C2E-CC80-59EBCF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3996"/>
            <a:ext cx="6382838" cy="627864"/>
          </a:xfrm>
          <a:prstGeom prst="rect">
            <a:avLst/>
          </a:prstGeom>
          <a:solidFill>
            <a:schemeClr val="accent1"/>
          </a:solidFill>
        </p:spPr>
        <p:txBody>
          <a:bodyPr vert="horz" wrap="none" lIns="640080" tIns="91440" rIns="91440" bIns="91440" rtlCol="0" anchor="ctr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25FC3B-A965-89D9-0B81-D54C03831AF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Copyright © 2024 Kalorama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00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94BB6-D506-5512-E992-06FF97C21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9100"/>
            <a:ext cx="6382838" cy="627864"/>
          </a:xfrm>
          <a:prstGeom prst="rect">
            <a:avLst/>
          </a:prstGeom>
          <a:solidFill>
            <a:schemeClr val="accent1"/>
          </a:solidFill>
        </p:spPr>
        <p:txBody>
          <a:bodyPr vert="horz" wrap="none" lIns="640080" tIns="91440" rIns="91440" bIns="91440" rtlCol="0" anchor="ctr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78EAA-9677-3FE4-0B96-FAE272AE4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1368188"/>
            <a:ext cx="11010900" cy="4572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BFA01-E185-7518-DFDC-C7D247F6E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10E18E1-C89D-F731-E6B4-C2303DB090C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71501" y="6127750"/>
            <a:ext cx="1710813" cy="45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39260BF-BC6E-B48C-CFBA-F7DA9A771F85}"/>
              </a:ext>
            </a:extLst>
          </p:cNvPr>
          <p:cNvCxnSpPr>
            <a:cxnSpLocks/>
          </p:cNvCxnSpPr>
          <p:nvPr userDrawn="1"/>
        </p:nvCxnSpPr>
        <p:spPr>
          <a:xfrm>
            <a:off x="590550" y="6039085"/>
            <a:ext cx="1101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EEED7C-0C9A-4F2C-3CD4-41A9286F9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27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u="none" strike="noStrike" kern="120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Copyright © 2024 Kalorama</a:t>
            </a:r>
          </a:p>
        </p:txBody>
      </p:sp>
    </p:spTree>
    <p:extLst>
      <p:ext uri="{BB962C8B-B14F-4D97-AF65-F5344CB8AC3E}">
        <p14:creationId xmlns:p14="http://schemas.microsoft.com/office/powerpoint/2010/main" val="145671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73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pos="360" userDrawn="1">
          <p15:clr>
            <a:srgbClr val="F26B43"/>
          </p15:clr>
        </p15:guide>
        <p15:guide id="5" orient="horz" pos="3744" userDrawn="1">
          <p15:clr>
            <a:srgbClr val="F26B43"/>
          </p15:clr>
        </p15:guide>
        <p15:guide id="6" orient="horz" pos="2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6A43C93-0397-8C33-BCF8-1726E0B89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4"/>
            <a:ext cx="110109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610078A-7373-9AB0-EBC9-C740EB248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1368188"/>
            <a:ext cx="11010900" cy="4572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B92A09C-484E-4081-1BFD-E26C6DA0F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6127750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6A6D8E-ABDA-694F-A028-E827E7EE0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7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pos="360" userDrawn="1">
          <p15:clr>
            <a:srgbClr val="F26B43"/>
          </p15:clr>
        </p15:guide>
        <p15:guide id="5" orient="horz" pos="37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F7233-65B6-F966-88C9-DD05F5BDB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 </a:t>
            </a:r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B27FCBF-50C5-A918-8094-F7B27AB03CE4}"/>
              </a:ext>
            </a:extLst>
          </p:cNvPr>
          <p:cNvSpPr txBox="1">
            <a:spLocks/>
          </p:cNvSpPr>
          <p:nvPr/>
        </p:nvSpPr>
        <p:spPr>
          <a:xfrm>
            <a:off x="7743824" y="6151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i="0" kern="1200">
                <a:solidFill>
                  <a:schemeClr val="tx2">
                    <a:lumMod val="90000"/>
                    <a:lumOff val="1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1F990EF-BFA9-6457-2757-6AFF4A99F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3996"/>
            <a:ext cx="6818854" cy="627864"/>
          </a:xfrm>
        </p:spPr>
        <p:txBody>
          <a:bodyPr/>
          <a:lstStyle/>
          <a:p>
            <a:r>
              <a:rPr lang="en-US" dirty="0"/>
              <a:t>IPv4 Class B Pricing (Annually)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225A211-6FF5-6940-B10C-2E67B2DC9F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831001"/>
              </p:ext>
            </p:extLst>
          </p:nvPr>
        </p:nvGraphicFramePr>
        <p:xfrm>
          <a:off x="687294" y="1051855"/>
          <a:ext cx="10530542" cy="4936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018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393E0-DB23-5C97-BB31-886690D20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9100"/>
            <a:ext cx="6448560" cy="627864"/>
          </a:xfrm>
        </p:spPr>
        <p:txBody>
          <a:bodyPr/>
          <a:lstStyle/>
          <a:p>
            <a:r>
              <a:rPr lang="en-US" dirty="0"/>
              <a:t>IPv4 Market Volume (All time)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276C7-877E-D7CE-868B-C795EDE42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6A6D8E-ABDA-694F-A028-E827E7EE0AE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634879"/>
              </p:ext>
            </p:extLst>
          </p:nvPr>
        </p:nvGraphicFramePr>
        <p:xfrm>
          <a:off x="565151" y="1047525"/>
          <a:ext cx="10730378" cy="5006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33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E5AFE-7660-FE09-BBAE-D3419F682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6A6D8E-ABDA-694F-A028-E827E7EE0AE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335E8A5A-19ED-D8DB-28B4-9FF568E22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3996"/>
            <a:ext cx="8974893" cy="627864"/>
          </a:xfrm>
        </p:spPr>
        <p:txBody>
          <a:bodyPr/>
          <a:lstStyle/>
          <a:p>
            <a:r>
              <a:rPr lang="en-US" dirty="0"/>
              <a:t>IPv4 Market Volume (Quarterly since 2015)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BC97156-E2F2-F749-B8B8-C55D86D8B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469320"/>
              </p:ext>
            </p:extLst>
          </p:nvPr>
        </p:nvGraphicFramePr>
        <p:xfrm>
          <a:off x="556931" y="1047840"/>
          <a:ext cx="10529422" cy="507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60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DB604-6765-EA7B-FABC-E535AA422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6A6D8E-ABDA-694F-A028-E827E7EE0AE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D5A68AF-A576-0610-0D2F-D7D1086AA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3996"/>
            <a:ext cx="8974893" cy="627864"/>
          </a:xfrm>
        </p:spPr>
        <p:txBody>
          <a:bodyPr/>
          <a:lstStyle/>
          <a:p>
            <a:r>
              <a:rPr lang="en-US" dirty="0"/>
              <a:t>IPv4 Market Volume (Quarterly since 2020)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80BA89B-C416-3040-B7FF-77A3B61EF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721250"/>
              </p:ext>
            </p:extLst>
          </p:nvPr>
        </p:nvGraphicFramePr>
        <p:xfrm>
          <a:off x="533021" y="1041860"/>
          <a:ext cx="10744579" cy="508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44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lorama">
      <a:dk1>
        <a:srgbClr val="000000"/>
      </a:dk1>
      <a:lt1>
        <a:srgbClr val="FFFFFF"/>
      </a:lt1>
      <a:dk2>
        <a:srgbClr val="A1ABB2"/>
      </a:dk2>
      <a:lt2>
        <a:srgbClr val="F5F5F5"/>
      </a:lt2>
      <a:accent1>
        <a:srgbClr val="006800"/>
      </a:accent1>
      <a:accent2>
        <a:srgbClr val="267F26"/>
      </a:accent2>
      <a:accent3>
        <a:srgbClr val="1D344E"/>
      </a:accent3>
      <a:accent4>
        <a:srgbClr val="385980"/>
      </a:accent4>
      <a:accent5>
        <a:srgbClr val="AD0101"/>
      </a:accent5>
      <a:accent6>
        <a:srgbClr val="495965"/>
      </a:accent6>
      <a:hlink>
        <a:srgbClr val="385980"/>
      </a:hlink>
      <a:folHlink>
        <a:srgbClr val="3859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Kalorama">
      <a:dk1>
        <a:srgbClr val="000000"/>
      </a:dk1>
      <a:lt1>
        <a:srgbClr val="FFFFFF"/>
      </a:lt1>
      <a:dk2>
        <a:srgbClr val="A1ABB2"/>
      </a:dk2>
      <a:lt2>
        <a:srgbClr val="F5F5F5"/>
      </a:lt2>
      <a:accent1>
        <a:srgbClr val="006800"/>
      </a:accent1>
      <a:accent2>
        <a:srgbClr val="267F26"/>
      </a:accent2>
      <a:accent3>
        <a:srgbClr val="1D344E"/>
      </a:accent3>
      <a:accent4>
        <a:srgbClr val="385980"/>
      </a:accent4>
      <a:accent5>
        <a:srgbClr val="AD0101"/>
      </a:accent5>
      <a:accent6>
        <a:srgbClr val="495965"/>
      </a:accent6>
      <a:hlink>
        <a:srgbClr val="385980"/>
      </a:hlink>
      <a:folHlink>
        <a:srgbClr val="3859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25134</TotalTime>
  <Words>37</Words>
  <Application>Microsoft Macintosh PowerPoint</Application>
  <PresentationFormat>Widescreen</PresentationFormat>
  <Paragraphs>10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Office Theme</vt:lpstr>
      <vt:lpstr>1_Office Theme</vt:lpstr>
      <vt:lpstr>IPv4 Class B Pricing (Annually)</vt:lpstr>
      <vt:lpstr>IPv4 Market Volume (All time)</vt:lpstr>
      <vt:lpstr>IPv4 Market Volume (Quarterly since 2015)</vt:lpstr>
      <vt:lpstr>IPv4 Market Volume (Quarterly since 2020)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McElhaney</dc:creator>
  <cp:lastModifiedBy>Josh Bourne</cp:lastModifiedBy>
  <cp:revision>212</cp:revision>
  <dcterms:created xsi:type="dcterms:W3CDTF">2024-02-07T21:26:15Z</dcterms:created>
  <dcterms:modified xsi:type="dcterms:W3CDTF">2024-07-03T19:36:47Z</dcterms:modified>
</cp:coreProperties>
</file>